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73" r:id="rId7"/>
    <p:sldId id="261" r:id="rId8"/>
    <p:sldId id="265" r:id="rId9"/>
    <p:sldId id="266" r:id="rId10"/>
    <p:sldId id="271" r:id="rId11"/>
    <p:sldId id="272" r:id="rId12"/>
    <p:sldId id="274" r:id="rId13"/>
    <p:sldId id="275" r:id="rId14"/>
    <p:sldId id="264" r:id="rId15"/>
    <p:sldId id="267" r:id="rId16"/>
    <p:sldId id="268" r:id="rId17"/>
    <p:sldId id="269" r:id="rId18"/>
    <p:sldId id="270" r:id="rId19"/>
    <p:sldId id="26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81"/>
  </p:normalViewPr>
  <p:slideViewPr>
    <p:cSldViewPr snapToGrid="0">
      <p:cViewPr varScale="1">
        <p:scale>
          <a:sx n="107" d="100"/>
          <a:sy n="107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05:11:02.54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0 113 24575,'8'0'0,"0"0"0,3 0 0,-2 0 0,6 0 0,-6 0 0,3 0 0,-4 0 0,0 0 0,0 0 0,0 0 0,-1 4 0,-2 0 0,-2 3 0,-3 1 0,0-1 0,0 0 0,0 1 0,0-1 0,3-3 0,2 0 0,2-4 0,5 0 0,-3 0 0,7 0 0,-7 0 0,4 0 0,-1 0 0,-3 0 0,8 0 0,-8 0 0,8 0 0,-8 0 0,4 0 0,-1 0 0,-3 0 0,4 0 0,-5 0 0,4 0 0,1 0 0,0 0 0,-1 0 0,-4 0 0,0 0 0,0 0 0,5 0 0,-4 0 0,3 0 0,-4 0 0,0 0 0,5 0 0,-4 0 0,3 0 0,-3 0 0,-1 0 0,0 0 0,0 0 0,0 0 0,0 0 0,4 0 0,-3 0 0,2 0 0,-3 0 0,0 0 0,0 0 0,0 0 0,0 0 0,0 0 0,0 0 0,0 0 0,5 0 0,0 0 0,5 0 0,0 0 0,-4 0 0,3 0 0,-4 0 0,1 0 0,2 0 0,-2 0 0,-1 0 0,4 0 0,-8 0 0,4 0 0,-1 0 0,-3 0 0,4 0 0,-5 0 0,0 0 0,0 0 0,0 0 0,0 0 0,0 0 0,0 3 0,1-2 0,-1 3 0,0-4 0,0 0 0,0 3 0,0-2 0,0 3 0,0-4 0,0 0 0,0 0 0,0 0 0,0 4 0,1-4 0,-1 4 0,0-4 0,0 0 0,0 0 0,0 0 0,0 0 0,0 0 0,0 0 0,0 0 0,0 0 0,0 0 0,-1 0 0,1 0 0,0 0 0,0 0 0,0 0 0,0 0 0,0 0 0,0 0 0,0 0 0,0 0 0,0 0 0,0 0 0,0 0 0,0 0 0,0 0 0,5 0 0,-4 0 0,8 0 0,-8 4 0,8-3 0,-4 2 0,1-3 0,3 0 0,-8 0 0,8 0 0,-4 0 0,1 0 0,2 0 0,-2 0 0,-1 0 0,4 4 0,-8-3 0,8 3 0,-8-4 0,4 0 0,-5 0 0,0 0 0,0 0 0,0 0 0,0 0 0,0 0 0,4 0 0,-3 0 0,3 0 0,-4 0 0,0 0 0,-1 0 0,1 0 0,1 0 0,-1 0 0,0 0 0,0 0 0,-1 0 0,2 0 0,-1 0 0,4 0 0,-3 0 0,8 0 0,-8 0 0,4 0 0,-5 0 0,4 0 0,-3 0 0,4 0 0,-1 0 0,-3 0 0,4 0 0,-1 0 0,-3 0 0,4 0 0,-5 0 0,0 0 0,0 0 0,0 0 0,0 0 0,0 0 0,0 0 0,0 0 0,0 0 0,0 0 0,0 0 0,0 0 0,0 0 0,0 0 0,0 0 0,0 0 0,0 0 0,0 0 0,0 0 0,0 0 0,0 0 0,0 0 0,0 0 0,0 0 0,1 0 0,3 0 0,-3 0 0,4 0 0,-5 0 0,0 0 0,0 0 0,0 0 0,0 0 0,0 0 0,0 0 0,0 0 0,0 0 0,-1 0 0,1 0 0,0 0 0,0 0 0,0 0 0,0 0 0,0 0 0,1 0 0,-1 0 0,0 0 0,0 0 0,0 0 0,0 0 0,0 0 0,0 0 0,0 0 0,0 0 0,0 0 0,0 0 0,1 0 0,-1 0 0,0 0 0,0 0 0,0 0 0,0 0 0,0 0 0,0 0 0,0 0 0,0 0 0,-1 0 0,1 0 0,0 0 0,0 0 0,-1-4 0,1 4 0,0-4 0,-3 0 0,2 3 0,-2-2 0,3-1 0,0 3 0,0-3 0,0 1 0,0 2 0,0-6 0,5 6 0,-4-3 0,3 0 0,1 3 0,-4-2 0,8-1 0,-8 3 0,3-3 0,-4 4 0,5 0 0,-4-4 0,3 3 0,-4-2 0,5 3 0,-4-4 0,3 3 0,-3-3 0,-1 1 0,0 2 0,0-3 0,0 4 0,0-4 0,0 4 0,0-4 0,5 4 0,-4-4 0,7 3 0,-7-2 0,2 3 0,2-4 0,-4 3 0,4-3 0,-5 4 0,0-4 0,0 3 0,0-3 0,0 4 0,0-3 0,4 2 0,-2-3 0,2 4 0,-4 0 0,5 0 0,-4-3 0,3 2 0,-4-3 0,4 4 0,-3 0 0,3 0 0,-4 0 0,0-4 0,0 3 0,0-2 0,0 3 0,0 0 0,0 0 0,0 0 0,0-4 0,0 3 0,1-2 0,-1 3 0,0 0 0,0 0 0,0 0 0,4 0 0,-2-4 0,10 3 0,-10-3 0,10 4 0,-10 0 0,2 0 0,0 0 0,-2 0 0,2 0 0,-4 0 0,0 0 0,0 0 0,0 0 0,0-3 0,1 2 0,-1-3 0,0 4 0,0 0 0,0 0 0,0 0 0,0-3 0,0 2 0,-1-2 0,2 3 0,-2 0 0,1 0 0,0-4 0,0 3 0,0-2 0,0 3 0,0-4 0,-1 4 0,1-4 0,0 4 0,0 0 0,0-3 0,0 2 0,0-3 0,0 4 0,0-4 0,0 3 0,0-2 0,0 3 0,0 0 0,0 0 0,0 0 0,0 0 0,-4-4 0,3 3 0,-3-2 0,4 3 0,0 0 0,0 0 0,-1 0 0,1 0 0,0 0 0,0 0 0,0 0 0,0 0 0,0 0 0,0 0 0,0 0 0,1 0 0,-1 0 0,0 0 0,0 0 0,0 0 0,0 0 0,0 0 0,0 0 0,0 0 0,0 0 0,0 0 0,0 0 0,0 0 0,0 0 0,0 0 0,0 0 0,0 0 0,0 0 0,0 0 0,0 0 0,0 0 0,0 0 0,5 0 0,-4 0 0,3 0 0,-4 0 0,1 0 0,3 0 0,-3 0 0,4 0 0,-5 0 0,0 0 0,0 0 0,0 0 0,0 0 0,0 0 0,0 0 0,0 0 0,0 0 0,0 0 0,1 0 0,-2 0 0,1 0 0,0 0 0,0 0 0,0 0 0,0 0 0,0 0 0,0 0 0,0 3 0,0-2 0,0 3 0,1-4 0,-1 0 0,0 0 0,0 3 0,4-2 0,2 3 0,4-4 0,-5 0 0,4 4 0,2-3 0,-5 3 0,8-4 0,-8 4 0,4-3 0,-5 3 0,4 0 0,-8-3 0,8 3 0,-8-4 0,8 0 0,-8 0 0,4 0 0,-1 0 0,-3 0 0,4 3 0,-5-2 0,4 3 0,-3-4 0,4 0 0,-5 3 0,0-2 0,0 3 0,5-4 0,-4 0 0,3 0 0,-4 0 0,0 0 0,0 0 0,0 0 0,0 0 0,0 0 0,0 0 0,0 0 0,0 0 0,-1 0 0,1 0 0,0 0 0,0 0 0,-1 0 0,1 0 0,-3 3 0,2-2 0,-3 3 0,5-4 0,-1 0 0,0 0 0,0 0 0,0 0 0,0 0 0,0 0 0,0 0 0,0 0 0,0 0 0,0 0 0,1 0 0,-1 0 0,4 0 0,-3 0 0,4 0 0,-1 0 0,-3 0 0,8 0 0,-8 0 0,4 0 0,-1 0 0,-3 0 0,8 0 0,-3 0 0,-1 3 0,4-2 0,-8 3 0,8-4 0,-8 0 0,4 0 0,-1 0 0,-3 0 0,4 0 0,-5 0 0,0 0 0,0 0 0,0 0 0,0 0 0,0 0 0,0 0 0,0 0 0,0 0 0,0 0 0,4 0 0,-3 0 0,3 0 0,-4 0 0,0 0 0,0 0 0,0 0 0,0 0 0,0 0 0,0 0 0,0 0 0,0 0 0,0 0 0,-1 0 0,1 0 0,-1 0 0,1 0 0,-1 0 0,1 0 0,0 0 0,0 0 0,0 0 0,0 0 0,0 0 0,5 0 0,0 0 0,1 0 0,3 0 0,-4 0 0,5 0 0,-4 0 0,2 0 0,-2 0 0,-1 0 0,0 0 0,-5 0 0,0 0 0,0 0 0,0 0 0,0 0 0,0 0 0,0 0 0,0 0 0,-1 0 0,1 0 0,-1 0 0,1 0 0,0 0 0,0 0 0,0 0 0,0 0 0,0 0 0,0 0 0,0 0 0,0 0 0,0 0 0,0 0 0,0 0 0,0 0 0,5 0 0,-4 0 0,8 0 0,-8 0 0,7 0 0,-6 0 0,6 0 0,-6 0 0,6 0 0,-6 0 0,2 0 0,-4 0 0,0 0 0,0 0 0,0 0 0,0 0 0,1 0 0,-1 0 0,0 0 0,0 0 0,0 0 0,0 0 0,0 0 0,0 0 0,0 0 0,0 0 0,4 0 0,2 0 0,-1 0 0,4 0 0,-8 0 0,8 0 0,-8 0 0,4 0 0,-1 0 0,-3 0 0,4 0 0,-1 0 0,-3 0 0,4 0 0,-5 0 0,0 0 0,0 0 0,0 0 0,0 0 0,0 0 0,0 0 0,4 0 0,-3-4 0,3 3 0,-4-2 0,0 3 0,0 0 0,4 0 0,2 0 0,4-4 0,0 3 0,-5-3 0,4 4 0,-8 0 0,4 0 0,-5 0 0,0 0 0,0 0 0,0 0 0,-1 0 0,1 0 0,-1 0 0,1 0 0,0 0 0,8 0 0,-1 0 0,10 0 0,-7 0 0,-1 0 0,-6 0 0,-3 0 0,0 0 0,-1 0 0,1 0 0,0 0 0,3 0 0,3 0 0,-2 0 0,5 0 0,-8 0 0,4 0 0,-5 0 0,0 0 0,0 0 0,0 0 0,0 0 0,0 0 0,0 0 0,0 0 0,-1 0 0,1 0 0,0 0 0,-1 0 0,1 0 0,0 0 0,0 0 0,0 0 0,0 0 0,0 0 0,0 3 0,0-2 0,0 3 0,-1-4 0,1 3 0,-1-2 0,1 2 0,-1-3 0,1 0 0,-1 4 0,1-4 0,-4 7 0,3-6 0,-3 2 0,1 1 0,2-3 0,-3 2 0,0 0 0,3-2 0,-6 2 0,3-3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05:11:56.83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05:20:56.806"/>
    </inkml:context>
    <inkml:brush xml:id="br0">
      <inkml:brushProperty name="width" value="0.06" units="cm"/>
      <inkml:brushProperty name="height" value="0.06" units="cm"/>
      <inkml:brushProperty name="color" value="#E71224"/>
    </inkml:brush>
  </inkml:definitions>
  <inkml:trace contextRef="#ctx0" brushRef="#br0">1 0 8027,'0'0'0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05:11:17.49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1 635 24575,'7'0'0,"4"0"0,-2 0 0,3 0 0,-4 0 0,0 0 0,0 0 0,0 0 0,0 0 0,-1 0 0,1 4 0,-1-4 0,1 4 0,0-4 0,-4 3 0,3-2 0,-2 2 0,3-3 0,-1 0 0,1 0 0,0 0 0,-1 0 0,1 0 0,-4 4 0,3-3 0,-2 3 0,3-4 0,-1 0 0,-2 3 0,2-2 0,-3 3 0,4-4 0,-3 3 0,2-2 0,-3 3 0,4-4 0,-1 0 0,1 0 0,0 0 0,0 0 0,-1 3 0,1-2 0,0 2 0,0-3 0,0 4 0,0-3 0,-1 2 0,-2 0 0,2-2 0,-3 3 0,0 0 0,3-4 0,-2 4 0,-1 0 0,3-3 0,-3 2 0,4 1 0,-1-4 0,1 4 0,-1-4 0,1 3 0,0-2 0,0 3 0,-1-4 0,-2 3 0,2-2 0,-3 3 0,4-4 0,-3 4 0,2-4 0,-3 4 0,4-4 0,0 0 0,-1 0 0,1 0 0,0 0 0,-1 0 0,1 0 0,0 0 0,-1 0 0,1 3 0,0-2 0,-1 3 0,1-4 0,0 3 0,0-2 0,-1 3 0,1-4 0,-4 3 0,2-2 0,-1 2 0,2-3 0,1 0 0,-1 0 0,0 0 0,-2 4 0,1-3 0,-2 2 0,1 0 0,1-2 0,-1 2 0,-4-3 0,1-3 0,-9 2 0,3-7 0,-4 4 0,0-4 0,0 4 0,4-4 0,-4 4 0,4-1 0,-1-2 0,-2 6 0,2-6 0,-3 2 0,0 1 0,4-3 0,-3 6 0,6-6 0,-6 6 0,2-7 0,1 4 0,-4-1 0,7-2 0,-6 6 0,6-6 0,-6 6 0,3-2 0,-1-1 0,-2 3 0,3-5 0,-4 5 0,0-6 0,3 3 0,-2-1 0,6-2 0,-6 6 0,6-6 0,-2 3 0,3-4 0,0 0 0,0 0 0,-4 4 0,3-3 0,-2 2 0,3-3 0,0 0 0,-4 4 0,3-3 0,-2 2 0,3-3 0,0 0 0,0 0 0,0 0 0,0 0 0,0 0 0,0 1 0,0-1 0,0 0 0,0 1 0,0-1 0,0 1 0,3 2 0,1-1 0,4 5 0,-1-3 0,1 4 0,-1 0 0,1-3 0,-1 2 0,-2-6 0,1 6 0,-5-5 0,6 5 0,-3-2 0,4 3 0,-4-4 0,3 3 0,-3-3 0,4 1 0,-1 2 0,1-2 0,-4-1 0,3 3 0,-3-6 0,4 6 0,-4-6 0,3 7 0,-6-7 0,6 6 0,-3-6 0,4 6 0,-4-6 0,3 7 0,-3-8 0,0 4 0,3 0 0,-6-3 0,6 6 0,-6-5 0,6 5 0,-3-3 0,0 1 0,3 2 0,-2-6 0,3 6 0,-1-6 0,2 6 0,-1-6 0,0 2 0,0-3 0,0 4 0,-1-4 0,2 8 0,-1-8 0,0 7 0,0-6 0,0 6 0,0-6 0,0 6 0,0-6 0,0 6 0,5-7 0,-4 7 0,8-7 0,-8 7 0,3-3 0,1 0 0,-4 3 0,3-3 0,1 0 0,-4 3 0,3-7 0,-4 7 0,1-6 0,-1 6 0,0-6 0,4 6 0,-3-3 0,4 1 0,-5 2 0,0-7 0,4 7 0,-2-2 0,2-1 0,-4 3 0,0-2 0,0 3 0,0-4 0,0 3 0,0-3 0,1 4 0,2-3 0,-2 2 0,3-3 0,-4 4 0,-1 0 0,1 0 0,0 0 0,0 0 0,0 0 0,0 0 0,-1 0 0,1 0 0,0 0 0,0 0 0,0 0 0,0 0 0,0 0 0,0 0 0,0 0 0,0 0 0,0 0 0,0 0 0,0 0 0,0 0 0,0 0 0,0 0 0,0 0 0,0 0 0,0 0 0,0 0 0,0 0 0,0 0 0,0 0 0,0 0 0,0 0 0,0 0 0,-1 0 0,1 0 0,0 0 0,-1 0 0,1 0 0,0 0 0,0 0 0,0 0 0,-4-3 0,3 2 0,-3-3 0,5 4 0,-2 0 0,1 0 0,-4-4 0,3 3 0,-3-2 0,0-1 0,3 4 0,-3-4 0,1 1 0,2 2 0,-3-3 0,4 4 0,-4-3 0,3 2 0,-6-6 0,6 6 0,-6-6 0,6 3 0,-6-4 0,5 0 0,-2 4 0,0-3 0,3 6 0,-2-3 0,-1 1 0,3 2 0,-2-3 0,3 1 0,0 2 0,0-3 0,0 0 0,0 3 0,5-2 0,-4 3 0,3-4 0,-3 3 0,-1-2 0,0 3 0,0 0 0,0 0 0,0 0 0,0-4 0,0 3 0,0-3 0,0 4 0,0 0 0,0 0 0,1 0 0,-1 0 0,0 0 0,0 0 0,0 0 0,0 0 0,0 0 0,0 0 0,0 0 0,0 0 0,0 0 0,0 0 0,0 0 0,0 0 0,0 0 0,0 0 0,0 0 0,0 0 0,0 0 0,0 0 0,0 0 0,0 0 0,0 0 0,0 0 0,-1 0 0,1 0 0,0 0 0,0 0 0,0 0 0,0 0 0,-1 0 0,1 0 0,0 0 0,0 0 0,0 0 0,0 0 0,-1 0 0,1 0 0,0 0 0,0 0 0,0 0 0,0 0 0,0 0 0,0 0 0,0 0 0,0 0 0,1 0 0,-1 0 0,0 0 0,0 0 0,0 4 0,0-3 0,0 2 0,0-3 0,0 0 0,0 0 0,0 0 0,0 4 0,0-3 0,0 3 0,0-1 0,0-2 0,0 2 0,0-3 0,-4 4 0,3-3 0,-3 2 0,4 1 0,0-3 0,0 6 0,0-6 0,0 2 0,-1-3 0,1 4 0,0-3 0,0 2 0,0-3 0,0 4 0,0-3 0,0 2 0,0-3 0,-1 3 0,1-2 0,0 3 0,0-4 0,0 3 0,0-2 0,0 3 0,0-4 0,0 0 0,0 0 0,0 3 0,0-2 0,1 3 0,-1-4 0,0 0 0,0 0 0,0 3 0,0-2 0,0 3 0,0-4 0,0 0 0,0 0 0,0 4 0,0-4 0,1 4 0,-1-4 0,0 0 0,0 4 0,0-3 0,0 2 0,0-3 0,0 0 0,0 0 0,0 4 0,0-3 0,0 2 0,4 1 0,-3-3 0,3 2 0,-4-3 0,0 0 0,0 4 0,0-3 0,0 2 0,0-3 0,0 4 0,0-3 0,1 2 0,-1 1 0,0-3 0,0 3 0,0-1 0,0-2 0,0 6 0,0-6 0,0 3 0,4 3 0,-3-5 0,3 5 0,-4-4 0,0-2 0,0 7 0,0-8 0,0 4 0,0 0 0,0-3 0,0 6 0,0-6 0,0 6 0,1-6 0,-1 6 0,0-6 0,0 6 0,0-6 0,0 6 0,0-6 0,4 10 0,-3-9 0,7 9 0,-7-7 0,8 5 0,-8-1 0,8 1 0,-4-4 0,5 3 0,-4-4 0,2 5 0,-2 0 0,4 0 0,-5-4 0,4 3 0,-8-4 0,8 5 0,-8-1 0,4-3 0,-5 2 0,0-6 0,4 7 0,1-4 0,0 5 0,-1-5 0,-4 3 0,0-6 0,0 6 0,0-6 0,1 7 0,-1-8 0,0 8 0,0-7 0,0 6 0,-1-6 0,-2 6 0,2-6 0,-2 6 0,3-6 0,0 6 0,0-3 0,0 1 0,-4 2 0,3-6 0,-6 6 0,6-6 0,-6 6 0,6-6 0,-2 6 0,-1-3 0,3 0 0,-6 4 0,6-7 0,-6 6 0,6-6 0,-6 6 0,3-3 0,-1 1 0,-2 2 0,6-3 0,-2 4 0,-1 0 0,3 0 0,-6 0 0,6 0 0,-6 0 0,6-4 0,-3 4 0,1-4 0,2 4 0,-6 0 0,6-3 0,-3 2 0,1-3 0,2 5 0,-2-1 0,3 0 0,0-4 0,-4 3 0,3-2 0,-2 3 0,-1 0 0,4 0 0,-4 0 0,1 0 0,2 0 0,-6 0 0,6 0 0,-6 0 0,2 0 0,0 0 0,-2-1 0,3 1 0,0 0 0,-4 0 0,8 0 0,-7 0 0,2 0 0,1-4 0,-3 3 0,2-2 0,1 3 0,0 0 0,1 0 0,1-1 0,-5 2 0,7-5 0,-4 3 0,1-2 0,2 3 0,-6 0 0,6-4 0,-6 4 0,6-4 0,-3 4 0,4 0 0,0-4 0,-4 3 0,3-6 0,-6 5 0,6-5 0,-6 6 0,6-6 0,-3 2 0,1 1 0,1-3 0,-5 6 0,6-7 0,-3 7 0,4-3 0,-1 0 0,1 0 0,-1-4 0,0 0 0,1 0 0,-1 0 0,1 0 0,-4-4 0,2 3 0,-1-2 0,2 3 0,1 0 0,0-4 0,-1 3 0,1-2 0,0 3 0,0 0 0,0 0 0,0 0 0,0 0 0,0 0 0,0 0 0,0 0 0,0 0 0,0 0 0,0 0 0,0 0 0,0 0 0,0 0 0,0 0 0,0 0 0,0 0 0,0 0 0,0 0 0,0 0 0,0 0 0,0 0 0,0 0 0,0 0 0,0 0 0,-1 0 0,1 0 0,0 0 0,0 0 0,0 0 0,0 0 0,0 0 0,0 0 0,0 0 0,0 0 0,0 0 0,0 0 0,0 0 0,0 0 0,0 0 0,0 0 0,0 0 0,0 0 0,0 0 0,0 0 0,0 0 0,0 3 0,0-2 0,0 3 0,0-4 0,1 0 0,-1 0 0,0 3 0,0-2 0,0 3 0,4-4 0,-2 0 0,6 4 0,-2-3 0,4 3 0,0-4 0,-5 3 0,4-2 0,-4 3 0,1 0 0,3-4 0,-8 4 0,3 0 0,1-4 0,-4 8 0,3-7 0,-3 6 0,7-6 0,-6 6 0,6-6 0,-8 2 0,0 1 0,0-3 0,4 6 0,-3-6 0,2 6 0,-3-6 0,0 6 0,1-6 0,-1 6 0,0-6 0,4 7 0,-3-7 0,4 6 0,-5-6 0,0 3 0,0-1 0,0-2 0,0 3 0,0-1 0,0-2 0,0 3 0,1 0 0,-1-4 0,0 4 0,3-4 0,-2 4 0,3-3 0,-4 2 0,0-3 0,-1 0 0,1 0 0,-1 0 0,1 0 0,-1 0 0,-2-3 0,-2-1 0,-3-4 0,0 0 0,0-3 0,0 2 0,0-2 0,0 3 0,0 0 0,0 0 0,0 0 0,0 0 0,0 0 0,0 1 0,0-1 0,0 0 0,0 1 0,0-1 0,0 0 0,0 1 0,0-1 0,0 1 0,0-1 0,0 1 0,0-1 0,0 0 0,0 1 0,3 3 0,1 0 0,4 4 0,-1 0 0,1 0 0,0 0 0,-1 0 0,1 0 0,0 0 0,0 0 0,0 4 0,0-3 0,0 6 0,0-6 0,0 2 0,0 1 0,0-3 0,0 6 0,0-6 0,0 2 0,-1 1 0,1-4 0,0 4 0,0-4 0,-4 3 0,3-2 0,-7 6 0,7-6 0,-6 6 0,5-3 0,-2 4 0,4-1 0,-4 1 0,3-4 0,-2 4 0,2-4 0,2 4 0,-2-4 0,-2 3 0,2-6 0,-6 6 0,6-2 0,-2-1 0,-1 4 0,3-4 0,-2 1 0,-1 2 0,3-6 0,-6 6 0,6-6 0,-3 2 0,3-3 0,1 0 0,-1 0 0,1 0 0,-1 4 0,1-3 0,-1 2 0,1 0 0,0-2 0,-1 2 0,-3 1 0,3-3 0,-3 2 0,0 1 0,3-3 0,-3 2 0,1 1 0,1-3 0,-5 6 0,2-3 0,-7 0 0,4 3 0,-4 7 0,4-7 0,0 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05:11:56.31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05:11:56.83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05:20:56.806"/>
    </inkml:context>
    <inkml:brush xml:id="br0">
      <inkml:brushProperty name="width" value="0.06" units="cm"/>
      <inkml:brushProperty name="height" value="0.06" units="cm"/>
      <inkml:brushProperty name="color" value="#E71224"/>
    </inkml:brush>
  </inkml:definitions>
  <inkml:trace contextRef="#ctx0" brushRef="#br0">1 0 8027,'0'0'0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06:45:53.585"/>
    </inkml:context>
    <inkml:brush xml:id="br0">
      <inkml:brushProperty name="width" value="0.035" units="cm"/>
      <inkml:brushProperty name="height" value="0.035" units="cm"/>
      <inkml:brushProperty name="color" value="#F6630D"/>
    </inkml:brush>
  </inkml:definitions>
  <inkml:trace contextRef="#ctx0" brushRef="#br0">0 0 20262,'0'3'0,"0"0"2029,0 11-2029,0-4 731,0 0-731,0 0 377,0-1-377,0 1 1176,0 0-1176,0 0 0,0 0 0,0 0 0,0 0 0,0 0 0,0 0 0,0 4 0,0-3 0,0 3 0,0-4 0,0 0 0,0 0 0,0 0 0,0 0 0,0 0 0,0 4 0,0-3 0,0 4 0,0-5 0,0 0 0,0-1 0,0 1 0,0 0 0,0 0 0,0 0 0,0 0 0,0 0 0,0 0 0,0 0 0,0 0 0,0 5 0,0-4 0,0 5 0,0-7 0,0 1 0,0 0 0,0 0 0,0 0 0,0 0 0,0 5 0,0-3 0,0 3 0,0-5 0,0 0 0,0 0 0,0 0 0,0-1 0,0 1 0,0 0 0,0 6 0,0-5 0,0 4 0,0-5 0,0 0 0,0 4 0,0 3 0,0-2 0,0 1 0,0-6 0,0-1 0,0 1 0,0 0 0,0 0 0,0 0 0,0 0 0,0 0 0,0 0 0,0 0 0,0 0 0,0 0 0,0 0 0,0 0 0,0 4 0,0-3 0,0 3 0,0-4 0,0-1 0,0 1 0,0 0 0,0-1 0,0 1 0,0 0 0,0-1 0,0 1 0,0 0 0,0-1 0,0 1 0,0-1 0,0 1 0,0-1 0,0 1 0,0-1 0,0 1 0,0-1 0,0-4 0,0-1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06:45:58.137"/>
    </inkml:context>
    <inkml:brush xml:id="br0">
      <inkml:brushProperty name="width" value="0.035" units="cm"/>
      <inkml:brushProperty name="height" value="0.035" units="cm"/>
      <inkml:brushProperty name="color" value="#F6630D"/>
    </inkml:brush>
  </inkml:definitions>
  <inkml:trace contextRef="#ctx0" brushRef="#br0">1 0 24575,'0'9'0,"0"0"0,0 6 0,0-4 0,0 4 0,0-5 0,0 10 0,0-8 0,0 13 0,0-14 0,0 5 0,0-6 0,0 5 0,0-4 0,0 14 0,0-12 0,0 6 0,0-3 0,0-5 0,0 4 0,0-5 0,0 5 0,0-3 0,0 3 0,0-5 0,0 5 0,0-4 0,0 4 0,0-5 0,0 0 0,0 0 0,0 0 0,0 0 0,0 0 0,0 0 0,0 0 0,0 0 0,0 0 0,0 0 0,0 0 0,0 5 0,0-4 0,0 4 0,0-5 0,0 0 0,0 5 0,0-3 0,0 3 0,0-5 0,0 0 0,0 5 0,0-4 0,0 5 0,0-6 0,0-1 0,0 1 0,0 0 0,0 0 0,0 0 0,0 0 0,0 0 0,0 0 0,0 0 0,0 0 0,0 0 0,0 0 0,0 0 0,0-1 0,0 1 0,0 0 0,0 0 0,0 0 0,0-1 0,0 1 0,0 0 0,0 0 0,0 0 0,0-1 0,0 1 0,0 0 0,0 0 0,0-1 0,0 1 0,0 0 0,0 0 0,0-1 0,0 1 0,0 0 0,0 0 0,0-1 0,0 1 0,0 0 0,0 0 0,0-1 0,0 1 0,0 0 0,0 0 0,0-1 0,0 1 0,0 0 0,0-1 0,0 1 0,0 0 0,0 0 0,0 0 0,0-1 0,0 1 0,0 0 0,0-1 0,0 1 0,0-1 0,0 1 0,0-1 0,0 1 0,0-1 0,0 0 0,0 1 0,0-1 0,0 0 0,0 0 0,0 0 0,0 0 0,0 1 0,0-1 0,0 0 0,0 0 0,0 1 0,0-1 0,0 0 0,0 1 0,0-1 0,0 0 0,0 0 0,0 0 0,0-4 0,0-1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06:46:17.512"/>
    </inkml:context>
    <inkml:brush xml:id="br0">
      <inkml:brushProperty name="width" value="0.035" units="cm"/>
      <inkml:brushProperty name="height" value="0.035" units="cm"/>
      <inkml:brushProperty name="color" value="#F6630D"/>
    </inkml:brush>
  </inkml:definitions>
  <inkml:trace contextRef="#ctx0" brushRef="#br0">0 1 23663,'0'13'0,"0"-3"451,0 9-451,0-2 152,0-1-152,0 5 0,0 5 0,0-1 77,0 1-77,0-5 232,0-5-232,0 6 0,0-5 0,0 3 0,0-3 0,0 0 0,0 3 0,0-9 0,0 10 0,0-4 0,0-1 0,0 5 0,0-5 0,0 11 0,0-9 0,0 7 0,0-9 0,0 1 0,0 3 0,0-8 0,0 3 0,0 0 0,0-4 0,0 5 0,0-1 0,0-4 0,0 4 0,0-5 0,0 0 0,0 0 0,0 0 0,0 5 0,0-3 0,0 3 0,0-5 0,0 4 0,0 3 0,0-2 0,0 1 0,0-7 0,0 1 0,0 0 0,0 0 0,0 0 0,0 0 0,0 0 0,0 0 0,0-1 0,0 1 0,0 0 0,0 0 0,0-1 0,0 1 0,0 0 0,0-1 0,0 1 0,0 0 0,0-1 0,0 1 0,0 0 0,0 0 0,0-1 0,0 1 0,0-1 0,0 1 0,0-1 0,0 1 0,0-1 0,0 1 0,0-1 0,0 0 0,0 1 0,0-1 0,0 1 0,0-1 0,0 0 0,0 1 0,0-1 0,0 1 0,0-1 0,0 0 0,0 1 0,0-1 0,0 1 0,0-1 0,0 1 0,0-1 0,0 0 0,0 0 0,0 1 0,0-1 0,0 0 0,0 0 0,0-4 0,0-1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05:11:56.31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24575,'0'0'0</inkml:trace>
</inkml:ink>
</file>

<file path=ppt/media/image1.jpg>
</file>

<file path=ppt/media/image10.jpg>
</file>

<file path=ppt/media/image10.png>
</file>

<file path=ppt/media/image11.jpg>
</file>

<file path=ppt/media/image11.png>
</file>

<file path=ppt/media/image12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6.png>
</file>

<file path=ppt/media/image7.jpg>
</file>

<file path=ppt/media/image7.png>
</file>

<file path=ppt/media/image8.jpg>
</file>

<file path=ppt/media/image8.png>
</file>

<file path=ppt/media/image9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13866-1FBD-E7E9-0247-48BAF2270D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86A789-9348-37C1-CDFD-6C3443A04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33311-1A7C-844F-FDA5-2751E4E33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039BF-E7B6-99D1-8F5B-E1E39543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9A3E1-CEF2-2E0A-C820-7D427D88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40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8B182-CEEA-533F-E752-85F80F36D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9491E3-FDFD-9FEE-4C32-521307EEA9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5194E-6CE3-980F-FEC8-579873522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55DB5-1DFB-0C52-871F-358AF0AE8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EA5B7-767C-E83B-FB1F-86A2BE17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66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2DD12B-46F0-2A52-8309-D42DA3BA8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2691C-2F06-5230-841E-28B2F03100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88B91-81A9-B352-3586-3F735A152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E6D98-169E-49D1-115B-35973126F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62FAB-8E95-78F5-A5E9-6CA365ED1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00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AD53-CF17-688B-09D2-0528E0150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5F91E-ECA5-77E9-8878-78729FFF8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77885-3A78-DDC5-FA76-628BF3B8B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155C9-7B6F-A58F-B1C0-3ABA5C0AA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6B121-422C-F077-D63B-C5B3761AD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251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AE441-173C-E4F7-0F4F-0D656259B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9E5E6-4E8C-7A62-5111-9278073DA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B5033-8226-3EED-9D0B-1C38554C9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3E5BB-659D-3ABE-CE67-C38123821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C692E-AC16-772F-47D4-B289ECF85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41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E8EA1-2B4D-E78D-5165-BA3D5CFBF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4A8E5-4237-066B-5FF4-EA0A836ECE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9EDC70-304D-9BB7-8BE5-921DE6D808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D618FD-1F49-DA74-42FB-15AD2BEE7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87B361-5299-50B7-E192-2481DB963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886D4C-A234-853E-A9F0-C185BAB7C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110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E1226-C7BE-D962-046C-2C6EA574D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C51A5-C7BF-28E6-49BC-271A9A263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842BE5-C496-4646-24F1-90E4CBB2A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956EF0-4851-683B-0818-72DD551A1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8D27ED-42C0-F772-6E5E-9D80ECAB6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624CAE-5027-4DDF-A697-13067CE68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058CF-EAC0-BF82-11C5-541B10A76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B0AA3C-DC2A-F5D0-6C97-62BE132FB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39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883D1-C7D6-CE20-52F6-123D312C0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B39E34-2C61-BC2B-E042-A5787A5F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AB3844-C44B-2EF8-066B-20B9BFCA1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EA0436-EC38-385A-AEF6-FB9A92228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20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D8F2B9-4C00-C8E1-1D49-28102479C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828C83-17CE-7899-ECF1-C930A69DA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79295C-D962-DE77-4686-29B84AAE1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08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F230B-D78C-59E5-5DBD-4E4DBE21C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C3630-9ED7-9E73-BC4C-BE2DF4F20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29042-8787-0E29-B8EF-FE213DD842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DE53B4-7F47-FC1F-21CF-DB6A6DF0A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CC4964-C370-31EE-60B5-44208C741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854DE6-0E4E-379E-D4D7-8CB21A01A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495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D0763-7D94-E505-1F77-BEFE7DC46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09DCFB-2926-15DB-365E-30FFF6E12E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5838F1-DA12-F00F-4352-D2F545EB98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1AD30-ADDF-06B2-C967-79281B598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2FD76-E0AF-B4B1-86F0-6F801E35F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4C40A6-51D4-F42C-80B7-CB2097B49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22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9E2D23-6BC3-1738-A11E-294D1418E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158F0-8AD0-20A0-B95E-D9F4DA9A5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81033-A38F-D108-77F0-B8DB43D066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0FAB8-F2AF-7340-89CC-BCC64A8DF91F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714A7-2E12-518A-B3E9-3689B478C4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E73073-177D-2DDD-7926-E0AA238586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B54115-8FF8-264D-88C1-E7098C91F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135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allhere.com/en/wallpaper/119726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11" Type="http://schemas.openxmlformats.org/officeDocument/2006/relationships/image" Target="../media/image9.png"/><Relationship Id="rId5" Type="http://schemas.openxmlformats.org/officeDocument/2006/relationships/customXml" Target="../ink/ink2.xml"/><Relationship Id="rId10" Type="http://schemas.openxmlformats.org/officeDocument/2006/relationships/customXml" Target="../ink/ink5.xml"/><Relationship Id="rId4" Type="http://schemas.openxmlformats.org/officeDocument/2006/relationships/image" Target="../media/image6.png"/><Relationship Id="rId9" Type="http://schemas.openxmlformats.org/officeDocument/2006/relationships/customXml" Target="../ink/ink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.xml"/><Relationship Id="rId5" Type="http://schemas.openxmlformats.org/officeDocument/2006/relationships/image" Target="../media/image11.png"/><Relationship Id="rId4" Type="http://schemas.openxmlformats.org/officeDocument/2006/relationships/customXml" Target="../ink/ink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6.jp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customXml" Target="../ink/ink11.xml"/><Relationship Id="rId4" Type="http://schemas.openxmlformats.org/officeDocument/2006/relationships/customXml" Target="../ink/ink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25F14-7182-2CAE-6C80-67FF19854F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25852" y="1118937"/>
            <a:ext cx="3404937" cy="2683187"/>
          </a:xfrm>
        </p:spPr>
        <p:txBody>
          <a:bodyPr anchor="b">
            <a:normAutofit/>
          </a:bodyPr>
          <a:lstStyle/>
          <a:p>
            <a:pPr algn="l"/>
            <a:r>
              <a:rPr lang="en-US" sz="4000" b="1">
                <a:solidFill>
                  <a:schemeClr val="accent5">
                    <a:lumMod val="75000"/>
                  </a:schemeClr>
                </a:solidFill>
              </a:rPr>
              <a:t>IMAGE DEHAZING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9B403A-FC6E-A924-25C0-32E19D8D8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25852" y="4025019"/>
            <a:ext cx="3404937" cy="1714044"/>
          </a:xfrm>
        </p:spPr>
        <p:txBody>
          <a:bodyPr anchor="t">
            <a:normAutofit/>
          </a:bodyPr>
          <a:lstStyle/>
          <a:p>
            <a:pPr algn="l"/>
            <a:endParaRPr lang="en-US" sz="2000">
              <a:solidFill>
                <a:schemeClr val="accent5">
                  <a:lumMod val="75000"/>
                </a:schemeClr>
              </a:solidFill>
            </a:endParaRPr>
          </a:p>
          <a:p>
            <a:pPr algn="l"/>
            <a:endParaRPr lang="en-US" sz="2000">
              <a:solidFill>
                <a:schemeClr val="accent5">
                  <a:lumMod val="75000"/>
                </a:schemeClr>
              </a:solidFill>
            </a:endParaRPr>
          </a:p>
          <a:p>
            <a:pPr algn="l"/>
            <a:endParaRPr lang="en-US" sz="2000">
              <a:solidFill>
                <a:schemeClr val="accent5">
                  <a:lumMod val="75000"/>
                </a:schemeClr>
              </a:solidFill>
            </a:endParaRPr>
          </a:p>
          <a:p>
            <a:pPr algn="l"/>
            <a:r>
              <a:rPr lang="en-US" sz="2000">
                <a:solidFill>
                  <a:schemeClr val="accent5">
                    <a:lumMod val="75000"/>
                  </a:schemeClr>
                </a:solidFill>
              </a:rPr>
              <a:t>-Arushi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1" y="170308"/>
            <a:ext cx="2514948" cy="2174333"/>
            <a:chOff x="-305" y="-4155"/>
            <a:chExt cx="2514948" cy="2174333"/>
          </a:xfrm>
        </p:grpSpPr>
        <p:sp>
          <p:nvSpPr>
            <p:cNvPr id="39" name="Freeform: Shape 26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40" name="Freeform: Shape 27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41" name="Freeform: Shape 28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3" y="4560734"/>
            <a:ext cx="3061446" cy="2297265"/>
            <a:chOff x="-305" y="-1"/>
            <a:chExt cx="3832880" cy="2876136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</p:grpSp>
      <p:pic>
        <p:nvPicPr>
          <p:cNvPr id="5" name="Picture 4" descr="A street with trees and street lights&#10;&#10;Description automatically generated">
            <a:extLst>
              <a:ext uri="{FF2B5EF4-FFF2-40B4-BE49-F238E27FC236}">
                <a16:creationId xmlns:a16="http://schemas.microsoft.com/office/drawing/2014/main" id="{8D5D19BA-B277-72B5-0478-EB53E1935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58797" y="1671274"/>
            <a:ext cx="6818718" cy="426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73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oad with trees and houses in the background&#10;&#10;Description automatically generated">
            <a:extLst>
              <a:ext uri="{FF2B5EF4-FFF2-40B4-BE49-F238E27FC236}">
                <a16:creationId xmlns:a16="http://schemas.microsoft.com/office/drawing/2014/main" id="{DA9F565F-A512-4886-441A-0EFF90B00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1435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248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7E84C2-47AC-6267-3F40-F8969B081A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8545" y="429488"/>
            <a:ext cx="5708070" cy="42810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5FE353-F6DC-981B-7F4F-7525E3A7E5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429488"/>
            <a:ext cx="5708070" cy="4281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592774-5003-1A58-FCED-C3D0F60A69EA}"/>
              </a:ext>
            </a:extLst>
          </p:cNvPr>
          <p:cNvSpPr txBox="1"/>
          <p:nvPr/>
        </p:nvSpPr>
        <p:spPr>
          <a:xfrm>
            <a:off x="1704110" y="4904316"/>
            <a:ext cx="184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Patch size = 3 x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BB383A-09EF-9507-3EA9-C3170A023A8A}"/>
              </a:ext>
            </a:extLst>
          </p:cNvPr>
          <p:cNvSpPr txBox="1"/>
          <p:nvPr/>
        </p:nvSpPr>
        <p:spPr>
          <a:xfrm>
            <a:off x="8645236" y="4904316"/>
            <a:ext cx="184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Patch size 14 X 14</a:t>
            </a:r>
          </a:p>
        </p:txBody>
      </p:sp>
    </p:spTree>
    <p:extLst>
      <p:ext uri="{BB962C8B-B14F-4D97-AF65-F5344CB8AC3E}">
        <p14:creationId xmlns:p14="http://schemas.microsoft.com/office/powerpoint/2010/main" val="419777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630E3E-DAAE-7892-2766-FA5790879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346" y="387927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32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treet light in a parking lot at night&#10;&#10;Description automatically generated">
            <a:extLst>
              <a:ext uri="{FF2B5EF4-FFF2-40B4-BE49-F238E27FC236}">
                <a16:creationId xmlns:a16="http://schemas.microsoft.com/office/drawing/2014/main" id="{8970A524-FE9A-BFAB-72F8-5BCA4CA70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992" y="1193028"/>
            <a:ext cx="5373255" cy="40299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8F59B6-FC48-21D4-AAD0-2B70C4191E6E}"/>
              </a:ext>
            </a:extLst>
          </p:cNvPr>
          <p:cNvSpPr txBox="1"/>
          <p:nvPr/>
        </p:nvSpPr>
        <p:spPr>
          <a:xfrm>
            <a:off x="2604656" y="5363376"/>
            <a:ext cx="184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Patch size = 7 x 7</a:t>
            </a:r>
          </a:p>
        </p:txBody>
      </p:sp>
      <p:pic>
        <p:nvPicPr>
          <p:cNvPr id="6" name="Picture 5" descr="A parking lot at night&#10;&#10;Description automatically generated">
            <a:extLst>
              <a:ext uri="{FF2B5EF4-FFF2-40B4-BE49-F238E27FC236}">
                <a16:creationId xmlns:a16="http://schemas.microsoft.com/office/drawing/2014/main" id="{8FFF2362-A98C-9E4F-C796-C24FD3ACC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337" y="1193029"/>
            <a:ext cx="5373255" cy="40299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64BF0C-C150-4BDC-8641-367C95817CBE}"/>
              </a:ext>
            </a:extLst>
          </p:cNvPr>
          <p:cNvSpPr txBox="1"/>
          <p:nvPr/>
        </p:nvSpPr>
        <p:spPr>
          <a:xfrm>
            <a:off x="8375071" y="5363376"/>
            <a:ext cx="2195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Patch size = 28 x 28</a:t>
            </a:r>
          </a:p>
        </p:txBody>
      </p:sp>
    </p:spTree>
    <p:extLst>
      <p:ext uri="{BB962C8B-B14F-4D97-AF65-F5344CB8AC3E}">
        <p14:creationId xmlns:p14="http://schemas.microsoft.com/office/powerpoint/2010/main" val="2407572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2EEBA1-2873-BCAC-F26D-439B60E6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724188"/>
            <a:ext cx="3136467" cy="1069975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Issues with Dark prior dehazing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C7BDB0-A2DE-0E66-8BB9-52A253AC1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5018" y="1794163"/>
            <a:ext cx="3505201" cy="4074825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Halo effects when smoothing filter uses larger kernel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D8158E-57FC-6638-12D3-BCFE4D3BAECD}"/>
              </a:ext>
            </a:extLst>
          </p:cNvPr>
          <p:cNvSpPr txBox="1"/>
          <p:nvPr/>
        </p:nvSpPr>
        <p:spPr>
          <a:xfrm>
            <a:off x="8198692" y="6077588"/>
            <a:ext cx="1882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Hazy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imageinput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7" name="Picture Placeholder 6" descr="A parking lot with a white building and trees&#10;&#10;Description automatically generated">
            <a:extLst>
              <a:ext uri="{FF2B5EF4-FFF2-40B4-BE49-F238E27FC236}">
                <a16:creationId xmlns:a16="http://schemas.microsoft.com/office/drawing/2014/main" id="{C41BBBE7-2FFF-44C6-9A88-45772F3E5EE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508" r="25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4175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0F390A2-DD34-48FA-101C-49F0D65202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2401" y="684262"/>
            <a:ext cx="5608525" cy="42063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A042847-9AE3-325E-F7CE-BDE2A4D4F1D4}"/>
              </a:ext>
            </a:extLst>
          </p:cNvPr>
          <p:cNvSpPr txBox="1"/>
          <p:nvPr/>
        </p:nvSpPr>
        <p:spPr>
          <a:xfrm>
            <a:off x="1521434" y="5130922"/>
            <a:ext cx="2212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Guided filter 60 X 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1F35EC-621E-9DA0-4477-5A792EE8DF9A}"/>
              </a:ext>
            </a:extLst>
          </p:cNvPr>
          <p:cNvSpPr txBox="1"/>
          <p:nvPr/>
        </p:nvSpPr>
        <p:spPr>
          <a:xfrm>
            <a:off x="7165365" y="5130922"/>
            <a:ext cx="24912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Guided filter 100 X 100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20A38E-A662-D84D-1EB1-CBE82B7F82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60019" y="684262"/>
            <a:ext cx="5608525" cy="420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592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y sky over a parking lot&#10;&#10;Description automatically generated with medium confidence">
            <a:extLst>
              <a:ext uri="{FF2B5EF4-FFF2-40B4-BE49-F238E27FC236}">
                <a16:creationId xmlns:a16="http://schemas.microsoft.com/office/drawing/2014/main" id="{3658B050-AE46-D542-59F7-F8F0FB25A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23404"/>
            <a:ext cx="7772400" cy="582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654A41-B557-901A-69AE-7D6D0F1002D7}"/>
              </a:ext>
            </a:extLst>
          </p:cNvPr>
          <p:cNvSpPr txBox="1"/>
          <p:nvPr/>
        </p:nvSpPr>
        <p:spPr>
          <a:xfrm>
            <a:off x="4779818" y="605270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Guided filter 60 X 60</a:t>
            </a:r>
          </a:p>
        </p:txBody>
      </p:sp>
    </p:spTree>
    <p:extLst>
      <p:ext uri="{BB962C8B-B14F-4D97-AF65-F5344CB8AC3E}">
        <p14:creationId xmlns:p14="http://schemas.microsoft.com/office/powerpoint/2010/main" val="3977769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uilding in a parking lot&#10;&#10;Description automatically generated">
            <a:extLst>
              <a:ext uri="{FF2B5EF4-FFF2-40B4-BE49-F238E27FC236}">
                <a16:creationId xmlns:a16="http://schemas.microsoft.com/office/drawing/2014/main" id="{60743374-F4EE-0B51-FD1C-F420EC54C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290" y="213879"/>
            <a:ext cx="7945582" cy="5959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193C8D-FE3B-E06D-94C5-81F6268D2E9F}"/>
              </a:ext>
            </a:extLst>
          </p:cNvPr>
          <p:cNvSpPr txBox="1"/>
          <p:nvPr/>
        </p:nvSpPr>
        <p:spPr>
          <a:xfrm>
            <a:off x="4973782" y="617306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Guided filter 80 X 80</a:t>
            </a:r>
          </a:p>
        </p:txBody>
      </p:sp>
    </p:spTree>
    <p:extLst>
      <p:ext uri="{BB962C8B-B14F-4D97-AF65-F5344CB8AC3E}">
        <p14:creationId xmlns:p14="http://schemas.microsoft.com/office/powerpoint/2010/main" val="1492211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uilding with trees and a cloudy sky&#10;&#10;Description automatically generated with medium confidence">
            <a:extLst>
              <a:ext uri="{FF2B5EF4-FFF2-40B4-BE49-F238E27FC236}">
                <a16:creationId xmlns:a16="http://schemas.microsoft.com/office/drawing/2014/main" id="{754A0D4B-40CF-FD40-4950-C23FD84C5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582" y="259545"/>
            <a:ext cx="7959436" cy="59695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8C5AD0-4857-E6DD-CBEB-376514ED817F}"/>
              </a:ext>
            </a:extLst>
          </p:cNvPr>
          <p:cNvSpPr txBox="1"/>
          <p:nvPr/>
        </p:nvSpPr>
        <p:spPr>
          <a:xfrm>
            <a:off x="4516581" y="622912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Guided </a:t>
            </a:r>
            <a:r>
              <a:rPr lang="en-US" b="1">
                <a:solidFill>
                  <a:schemeClr val="accent2">
                    <a:lumMod val="75000"/>
                  </a:schemeClr>
                </a:solidFill>
              </a:rPr>
              <a:t>filter 100 X 100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431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2EEBA1-2873-BCAC-F26D-439B60E6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724188"/>
            <a:ext cx="3136467" cy="1069975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Issues with Dark prior dehazing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C7BDB0-A2DE-0E66-8BB9-52A253AC1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244" y="2187429"/>
            <a:ext cx="3505201" cy="407482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Does not work well with landscapes where air light is similar to features and shadows in local area are minimal (e.g. snowy landscapes</a:t>
            </a:r>
          </a:p>
        </p:txBody>
      </p:sp>
      <p:pic>
        <p:nvPicPr>
          <p:cNvPr id="11" name="Picture Placeholder 10" descr="A view of a city from a rooftop&#10;&#10;Description automatically generated">
            <a:extLst>
              <a:ext uri="{FF2B5EF4-FFF2-40B4-BE49-F238E27FC236}">
                <a16:creationId xmlns:a16="http://schemas.microsoft.com/office/drawing/2014/main" id="{00F0331B-8DBD-27DA-725D-CFE0DB1EEF0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15229" b="-640"/>
          <a:stretch/>
        </p:blipFill>
        <p:spPr>
          <a:xfrm>
            <a:off x="8500294" y="595746"/>
            <a:ext cx="3026688" cy="4784936"/>
          </a:xfrm>
        </p:spPr>
      </p:pic>
      <p:pic>
        <p:nvPicPr>
          <p:cNvPr id="13" name="Picture 12" descr="A snowy rooftop of a city&#10;&#10;Description automatically generated">
            <a:extLst>
              <a:ext uri="{FF2B5EF4-FFF2-40B4-BE49-F238E27FC236}">
                <a16:creationId xmlns:a16="http://schemas.microsoft.com/office/drawing/2014/main" id="{7979557E-2407-0507-6419-05AE9BCAE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545" y="595746"/>
            <a:ext cx="3026688" cy="47849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BD8158E-57FC-6638-12D3-BCFE4D3BAECD}"/>
              </a:ext>
            </a:extLst>
          </p:cNvPr>
          <p:cNvSpPr txBox="1"/>
          <p:nvPr/>
        </p:nvSpPr>
        <p:spPr>
          <a:xfrm>
            <a:off x="8198692" y="6077588"/>
            <a:ext cx="3629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*Pictures in this slide are not mine!</a:t>
            </a:r>
          </a:p>
        </p:txBody>
      </p:sp>
    </p:spTree>
    <p:extLst>
      <p:ext uri="{BB962C8B-B14F-4D97-AF65-F5344CB8AC3E}">
        <p14:creationId xmlns:p14="http://schemas.microsoft.com/office/powerpoint/2010/main" val="1172656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1942232-83D0-49E2-AF9B-1F97E3C1E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E70D72-6E23-4015-A4A6-85C120C1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9F2C92-C062-B91A-E14A-5F328851E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2425" y="598483"/>
            <a:ext cx="9829800" cy="1325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Why perform image dehazing?</a:t>
            </a:r>
            <a:br>
              <a:rPr lang="en-US" sz="3600" kern="12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</a:br>
            <a:endParaRPr lang="en-US" sz="3600" kern="1200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28A977F-B603-4D81-B0FC-C8DE048A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8"/>
            <a:chOff x="-305" y="-1"/>
            <a:chExt cx="3832880" cy="287613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83CE8C-E039-4B2F-A36E-5FD5CD5D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EB77281-FAB4-40D0-B3F3-264EC4AB2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15E59F3-75FC-494F-8737-5F00A4964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3ADDCFA-B066-4D79-AB71-062E66E58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</p:grp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EF9C7AF-114A-CB35-D97E-51A286C543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116464" y="1686422"/>
            <a:ext cx="6652762" cy="498957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3681D6-A777-D981-0719-4EDAD2742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2780" y="2777368"/>
            <a:ext cx="5029200" cy="32276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-2286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5">
                  <a:lumMod val="75000"/>
                </a:schemeClr>
              </a:solidFill>
            </a:endParaRP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Outdoor images are frequently affected by disturbances (e.g. fog, light scattering , smoke…)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This results in poor color fidelity, loss of contrast and affects depth perception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Computer vision algorithms assume accurate color, contrast  and depth in input image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Hazy images affect performance of algorithms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78D9229-E61D-4FEE-8321-2F8B64A8C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6037" y="4852038"/>
            <a:ext cx="2151670" cy="1860256"/>
            <a:chOff x="-305" y="-4155"/>
            <a:chExt cx="2514948" cy="217433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FDD3CCB-26A3-4D79-AEB6-7A60CF980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9AC4470-5113-4709-B29F-CDB937F25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E0D146C-9DAB-421E-AE88-5F854BF3F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2EB32A5-4408-4F6C-84B2-F9A908237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471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nake swimming in the sand&#10;&#10;Description automatically generated">
            <a:extLst>
              <a:ext uri="{FF2B5EF4-FFF2-40B4-BE49-F238E27FC236}">
                <a16:creationId xmlns:a16="http://schemas.microsoft.com/office/drawing/2014/main" id="{ACFAD95F-D88A-17B9-E6A3-C01D1AEB2F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81" r="1133" b="8081"/>
          <a:stretch/>
        </p:blipFill>
        <p:spPr>
          <a:xfrm>
            <a:off x="1441558" y="643467"/>
            <a:ext cx="3864734" cy="5571066"/>
          </a:xfrm>
          <a:prstGeom prst="rect">
            <a:avLst/>
          </a:prstGeom>
        </p:spPr>
      </p:pic>
      <p:pic>
        <p:nvPicPr>
          <p:cNvPr id="5" name="Picture 4" descr="A snake on the sand&#10;&#10;Description automatically generated">
            <a:extLst>
              <a:ext uri="{FF2B5EF4-FFF2-40B4-BE49-F238E27FC236}">
                <a16:creationId xmlns:a16="http://schemas.microsoft.com/office/drawing/2014/main" id="{7BF1C68E-62E3-069D-536B-ECE38ABADF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81" b="8081"/>
          <a:stretch/>
        </p:blipFill>
        <p:spPr>
          <a:xfrm>
            <a:off x="6885709" y="643467"/>
            <a:ext cx="386473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46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2EEBA1-2873-BCAC-F26D-439B60E6B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Single-image dehazing is a challenging problem!...Why?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C7BDB0-A2DE-0E66-8BB9-52A253AC1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To dehaze an image, we need to know the actual,  ”real” color information (intensities, range, alpha channel…) of the landscape, without haze (i.e. the depth)</a:t>
            </a:r>
          </a:p>
          <a:p>
            <a:endParaRPr lang="en-US" sz="24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Which we do not have with just our hazy image!</a:t>
            </a:r>
          </a:p>
          <a:p>
            <a:endParaRPr lang="en-US" sz="24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Several methods proposed but I have been looking into dark-prior dehazing</a:t>
            </a:r>
          </a:p>
          <a:p>
            <a:endParaRPr lang="en-US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061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2EEBA1-2873-BCAC-F26D-439B60E6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7112721" cy="1600200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Dark prior dehazing method definition</a:t>
            </a:r>
          </a:p>
        </p:txBody>
      </p:sp>
      <p:pic>
        <p:nvPicPr>
          <p:cNvPr id="4" name="Picture Placeholder 3" descr="A road with trees and houses in the background&#10;&#10;Description automatically generated">
            <a:extLst>
              <a:ext uri="{FF2B5EF4-FFF2-40B4-BE49-F238E27FC236}">
                <a16:creationId xmlns:a16="http://schemas.microsoft.com/office/drawing/2014/main" id="{83D01DD2-B01E-2BC9-8533-222F424B982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508" r="2508"/>
          <a:stretch>
            <a:fillRect/>
          </a:stretch>
        </p:blipFill>
        <p:spPr>
          <a:xfrm>
            <a:off x="5183188" y="2355273"/>
            <a:ext cx="4439890" cy="3505777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C7BDB0-A2DE-0E66-8BB9-52A253AC1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Based on statistical observation that when the patches (pixel neighborhood) of each pixel in the local area (everything but sky area) of a haze-free image is considered, there is at least one pixel in one of the color channels that has a very low intensity</a:t>
            </a:r>
          </a:p>
          <a:p>
            <a:endParaRPr lang="en-US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CEA814B-272F-F0B3-468A-A62E62441DB5}"/>
                  </a:ext>
                </a:extLst>
              </p14:cNvPr>
              <p14:cNvContentPartPr/>
              <p14:nvPr/>
            </p14:nvContentPartPr>
            <p14:xfrm>
              <a:off x="5195187" y="3508964"/>
              <a:ext cx="2473920" cy="774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CEA814B-272F-F0B3-468A-A62E62441DB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89067" y="3502844"/>
                <a:ext cx="248616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D0FF7FEC-DBCC-B5A1-86D6-3D3C3892A076}"/>
                  </a:ext>
                </a:extLst>
              </p14:cNvPr>
              <p14:cNvContentPartPr/>
              <p14:nvPr/>
            </p14:nvContentPartPr>
            <p14:xfrm>
              <a:off x="7619067" y="3314204"/>
              <a:ext cx="1994400" cy="4428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D0FF7FEC-DBCC-B5A1-86D6-3D3C3892A07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12947" y="3308084"/>
                <a:ext cx="2006640" cy="45504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BFC955D-9B09-5EE7-DAE9-EBAE405160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066190"/>
              </p:ext>
            </p:extLst>
          </p:nvPr>
        </p:nvGraphicFramePr>
        <p:xfrm>
          <a:off x="9240147" y="1537135"/>
          <a:ext cx="1384572" cy="1105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524">
                  <a:extLst>
                    <a:ext uri="{9D8B030D-6E8A-4147-A177-3AD203B41FA5}">
                      <a16:colId xmlns:a16="http://schemas.microsoft.com/office/drawing/2014/main" val="3424426365"/>
                    </a:ext>
                  </a:extLst>
                </a:gridCol>
                <a:gridCol w="461524">
                  <a:extLst>
                    <a:ext uri="{9D8B030D-6E8A-4147-A177-3AD203B41FA5}">
                      <a16:colId xmlns:a16="http://schemas.microsoft.com/office/drawing/2014/main" val="2407169584"/>
                    </a:ext>
                  </a:extLst>
                </a:gridCol>
                <a:gridCol w="461524">
                  <a:extLst>
                    <a:ext uri="{9D8B030D-6E8A-4147-A177-3AD203B41FA5}">
                      <a16:colId xmlns:a16="http://schemas.microsoft.com/office/drawing/2014/main" val="3682529979"/>
                    </a:ext>
                  </a:extLst>
                </a:gridCol>
              </a:tblGrid>
              <a:tr h="368658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p1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p2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p3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272968"/>
                  </a:ext>
                </a:extLst>
              </a:tr>
              <a:tr h="368658">
                <a:tc>
                  <a:txBody>
                    <a:bodyPr/>
                    <a:lstStyle/>
                    <a:p>
                      <a:r>
                        <a:rPr lang="en-US" sz="1400" dirty="0"/>
                        <a:t>p4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9630014"/>
                  </a:ext>
                </a:extLst>
              </a:tr>
              <a:tr h="368658">
                <a:tc>
                  <a:txBody>
                    <a:bodyPr/>
                    <a:lstStyle/>
                    <a:p>
                      <a:r>
                        <a:rPr lang="en-US" sz="1400" dirty="0"/>
                        <a:t>p7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307002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A2A1664-ACCE-C057-04E2-F6A3A9A55A23}"/>
                  </a:ext>
                </a:extLst>
              </p14:cNvPr>
              <p14:cNvContentPartPr/>
              <p14:nvPr/>
            </p14:nvContentPartPr>
            <p14:xfrm>
              <a:off x="10204227" y="1867364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A2A1664-ACCE-C057-04E2-F6A3A9A55A2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198107" y="18612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D6C7C5A7-B37C-0AFB-8C59-C4875767E15A}"/>
                  </a:ext>
                </a:extLst>
              </p14:cNvPr>
              <p14:cNvContentPartPr/>
              <p14:nvPr/>
            </p14:nvContentPartPr>
            <p14:xfrm>
              <a:off x="9240147" y="1126484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D6C7C5A7-B37C-0AFB-8C59-C4875767E15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234027" y="1120364"/>
                <a:ext cx="12600" cy="12600"/>
              </a:xfrm>
              <a:prstGeom prst="rect">
                <a:avLst/>
              </a:prstGeom>
            </p:spPr>
          </p:pic>
        </mc:Fallback>
      </mc:AlternateContent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915BF10-3367-D0B4-7F3B-46D2812904BE}"/>
              </a:ext>
            </a:extLst>
          </p:cNvPr>
          <p:cNvCxnSpPr/>
          <p:nvPr/>
        </p:nvCxnSpPr>
        <p:spPr>
          <a:xfrm flipH="1">
            <a:off x="5362222" y="1537135"/>
            <a:ext cx="3877925" cy="221986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Double Brace 32">
            <a:extLst>
              <a:ext uri="{FF2B5EF4-FFF2-40B4-BE49-F238E27FC236}">
                <a16:creationId xmlns:a16="http://schemas.microsoft.com/office/drawing/2014/main" id="{573CA48D-2405-1F42-9976-9AD2093EF3CE}"/>
              </a:ext>
            </a:extLst>
          </p:cNvPr>
          <p:cNvSpPr/>
          <p:nvPr/>
        </p:nvSpPr>
        <p:spPr>
          <a:xfrm>
            <a:off x="4772025" y="3769946"/>
            <a:ext cx="5191654" cy="2111984"/>
          </a:xfrm>
          <a:prstGeom prst="bracePair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BA5137D-9402-8214-FF02-0215100C4270}"/>
              </a:ext>
            </a:extLst>
          </p:cNvPr>
          <p:cNvCxnSpPr>
            <a:cxnSpLocks/>
          </p:cNvCxnSpPr>
          <p:nvPr/>
        </p:nvCxnSpPr>
        <p:spPr>
          <a:xfrm flipH="1">
            <a:off x="5362222" y="2647069"/>
            <a:ext cx="5108414" cy="110993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C9043FF-346B-A8F2-A455-BE5E82A869AA}"/>
              </a:ext>
            </a:extLst>
          </p:cNvPr>
          <p:cNvSpPr txBox="1"/>
          <p:nvPr/>
        </p:nvSpPr>
        <p:spPr>
          <a:xfrm>
            <a:off x="9963679" y="4951533"/>
            <a:ext cx="138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Local area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78B5E7-6693-E710-607A-3CA214A0B1DB}"/>
              </a:ext>
            </a:extLst>
          </p:cNvPr>
          <p:cNvSpPr txBox="1"/>
          <p:nvPr/>
        </p:nvSpPr>
        <p:spPr>
          <a:xfrm>
            <a:off x="10651636" y="1575557"/>
            <a:ext cx="700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Patch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562B416A-0D22-17B0-73E7-71079F837751}"/>
                  </a:ext>
                </a:extLst>
              </p14:cNvPr>
              <p14:cNvContentPartPr/>
              <p14:nvPr/>
            </p14:nvContentPartPr>
            <p14:xfrm>
              <a:off x="5613507" y="3798764"/>
              <a:ext cx="360" cy="36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562B416A-0D22-17B0-73E7-71079F83775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03067" y="3787964"/>
                <a:ext cx="21600" cy="2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0170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929E47-1DAC-A1F2-2FB7-1E778E4F959E}"/>
              </a:ext>
            </a:extLst>
          </p:cNvPr>
          <p:cNvSpPr txBox="1"/>
          <p:nvPr/>
        </p:nvSpPr>
        <p:spPr>
          <a:xfrm>
            <a:off x="2237509" y="2487807"/>
            <a:ext cx="7952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accent5"/>
                </a:solidFill>
                <a:latin typeface="Times New Roman" panose="02020603050405020304" pitchFamily="18" charset="0"/>
              </a:rPr>
              <a:t>I(x) = J(x)t(x) + A (1 – t(x))</a:t>
            </a:r>
            <a:endParaRPr lang="en-US" sz="5400" dirty="0">
              <a:solidFill>
                <a:schemeClr val="accent5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ABD8A8-35C0-DBA8-4394-BB932B4E5197}"/>
              </a:ext>
            </a:extLst>
          </p:cNvPr>
          <p:cNvSpPr txBox="1"/>
          <p:nvPr/>
        </p:nvSpPr>
        <p:spPr>
          <a:xfrm>
            <a:off x="1274619" y="3602182"/>
            <a:ext cx="1925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Hazy input image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12FF20-F6A7-57BD-BE52-69EAA4A7EB2E}"/>
              </a:ext>
            </a:extLst>
          </p:cNvPr>
          <p:cNvSpPr txBox="1"/>
          <p:nvPr/>
        </p:nvSpPr>
        <p:spPr>
          <a:xfrm>
            <a:off x="3394364" y="3602182"/>
            <a:ext cx="33527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Scene radiance: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That is the actual amount of light radiated from scene (actual color information)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9FBBA0-9B68-6C94-3E0D-555741C7D100}"/>
              </a:ext>
            </a:extLst>
          </p:cNvPr>
          <p:cNvSpPr txBox="1"/>
          <p:nvPr/>
        </p:nvSpPr>
        <p:spPr>
          <a:xfrm>
            <a:off x="5264728" y="4627419"/>
            <a:ext cx="26877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Transmission: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Amount of light not scattered, reaches camera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8F0B11-7F89-E35C-FE2E-E9DDCA793B59}"/>
              </a:ext>
            </a:extLst>
          </p:cNvPr>
          <p:cNvSpPr txBox="1"/>
          <p:nvPr/>
        </p:nvSpPr>
        <p:spPr>
          <a:xfrm>
            <a:off x="6049613" y="3632197"/>
            <a:ext cx="2687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Global atmospheric light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8ECF003-1214-6645-9EE6-0F7A77B85C80}"/>
                  </a:ext>
                </a:extLst>
              </p14:cNvPr>
              <p14:cNvContentPartPr/>
              <p14:nvPr/>
            </p14:nvContentPartPr>
            <p14:xfrm>
              <a:off x="2739927" y="3313331"/>
              <a:ext cx="360" cy="3970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8ECF003-1214-6645-9EE6-0F7A77B85C8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33807" y="3307211"/>
                <a:ext cx="1260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4B4FDC0E-5E4D-016C-5FBA-E119D2EA2C98}"/>
                  </a:ext>
                </a:extLst>
              </p14:cNvPr>
              <p14:cNvContentPartPr/>
              <p14:nvPr/>
            </p14:nvContentPartPr>
            <p14:xfrm>
              <a:off x="4105407" y="3220091"/>
              <a:ext cx="360" cy="5277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4B4FDC0E-5E4D-016C-5FBA-E119D2EA2C9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99287" y="3213971"/>
                <a:ext cx="12600" cy="5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C29708D9-0087-97E3-DCBB-705C284931A2}"/>
                  </a:ext>
                </a:extLst>
              </p14:cNvPr>
              <p14:cNvContentPartPr/>
              <p14:nvPr/>
            </p14:nvContentPartPr>
            <p14:xfrm>
              <a:off x="7039407" y="3263291"/>
              <a:ext cx="360" cy="4816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C29708D9-0087-97E3-DCBB-705C284931A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33287" y="3257171"/>
                <a:ext cx="12600" cy="493920"/>
              </a:xfrm>
              <a:prstGeom prst="rect">
                <a:avLst/>
              </a:prstGeom>
            </p:spPr>
          </p:pic>
        </mc:Fallback>
      </mc:AlternateContent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9393FD-DBA9-8B14-B3B3-F933064AA153}"/>
              </a:ext>
            </a:extLst>
          </p:cNvPr>
          <p:cNvCxnSpPr/>
          <p:nvPr/>
        </p:nvCxnSpPr>
        <p:spPr>
          <a:xfrm>
            <a:off x="5389418" y="3313331"/>
            <a:ext cx="401782" cy="148918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358A8BF-1877-E704-6737-DC48DA086914}"/>
              </a:ext>
            </a:extLst>
          </p:cNvPr>
          <p:cNvCxnSpPr>
            <a:cxnSpLocks/>
          </p:cNvCxnSpPr>
          <p:nvPr/>
        </p:nvCxnSpPr>
        <p:spPr>
          <a:xfrm flipH="1">
            <a:off x="5915890" y="3220091"/>
            <a:ext cx="2723069" cy="158242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Right Brace 25">
            <a:extLst>
              <a:ext uri="{FF2B5EF4-FFF2-40B4-BE49-F238E27FC236}">
                <a16:creationId xmlns:a16="http://schemas.microsoft.com/office/drawing/2014/main" id="{D533DBBC-F793-1648-0825-AD79326DAC1D}"/>
              </a:ext>
            </a:extLst>
          </p:cNvPr>
          <p:cNvSpPr/>
          <p:nvPr/>
        </p:nvSpPr>
        <p:spPr>
          <a:xfrm rot="16200000">
            <a:off x="8254458" y="985354"/>
            <a:ext cx="337123" cy="3062942"/>
          </a:xfrm>
          <a:prstGeom prst="righ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C8C60A63-437B-226A-DCD6-59E57910601D}"/>
              </a:ext>
            </a:extLst>
          </p:cNvPr>
          <p:cNvSpPr/>
          <p:nvPr/>
        </p:nvSpPr>
        <p:spPr>
          <a:xfrm rot="16200000">
            <a:off x="4885176" y="1524984"/>
            <a:ext cx="337124" cy="2080217"/>
          </a:xfrm>
          <a:prstGeom prst="righ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28B75D2-0A26-AB70-0F60-AC4B414CB7A0}"/>
              </a:ext>
            </a:extLst>
          </p:cNvPr>
          <p:cNvSpPr txBox="1"/>
          <p:nvPr/>
        </p:nvSpPr>
        <p:spPr>
          <a:xfrm>
            <a:off x="3693319" y="1783527"/>
            <a:ext cx="2915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Direct attenuation: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Scene radiance and its decay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31BBB00-2FD6-EABD-B15E-62ECB440299A}"/>
              </a:ext>
            </a:extLst>
          </p:cNvPr>
          <p:cNvSpPr txBox="1"/>
          <p:nvPr/>
        </p:nvSpPr>
        <p:spPr>
          <a:xfrm>
            <a:off x="7181309" y="1645027"/>
            <a:ext cx="29153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Air light: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Scattered light causing color shift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1A7C100-2BAC-99BF-55B4-371D2042F389}"/>
              </a:ext>
            </a:extLst>
          </p:cNvPr>
          <p:cNvSpPr txBox="1"/>
          <p:nvPr/>
        </p:nvSpPr>
        <p:spPr>
          <a:xfrm>
            <a:off x="564865" y="5827748"/>
            <a:ext cx="89777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5"/>
                </a:solidFill>
              </a:rPr>
              <a:t>Goal: To recover as much as J from A and t from I as possible</a:t>
            </a:r>
          </a:p>
        </p:txBody>
      </p:sp>
    </p:spTree>
    <p:extLst>
      <p:ext uri="{BB962C8B-B14F-4D97-AF65-F5344CB8AC3E}">
        <p14:creationId xmlns:p14="http://schemas.microsoft.com/office/powerpoint/2010/main" val="3277987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2EEBA1-2873-BCAC-F26D-439B60E6B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Dark prior dehazing</a:t>
            </a:r>
            <a:br>
              <a:rPr lang="en-US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Mechanism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C7BDB0-A2DE-0E66-8BB9-52A253AC1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Calculating dark prior (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minimum of all color channels in every pixel in a patch</a:t>
            </a:r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Calculate air light (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scattered light-causes color shift</a:t>
            </a:r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)</a:t>
            </a:r>
          </a:p>
          <a:p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            a) Select brightest pixels in dark </a:t>
            </a:r>
          </a:p>
          <a:p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            prior </a:t>
            </a:r>
          </a:p>
          <a:p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            b)From those pixels, select the  </a:t>
            </a:r>
          </a:p>
          <a:p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             ones with highest intensities in  </a:t>
            </a:r>
          </a:p>
          <a:p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             the input image</a:t>
            </a:r>
          </a:p>
          <a:p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3.         Calculate transmission (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amount of  </a:t>
            </a:r>
          </a:p>
          <a:p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             light reaching camera</a:t>
            </a:r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)</a:t>
            </a:r>
          </a:p>
          <a:p>
            <a:pPr marL="342900" indent="-342900">
              <a:buAutoNum type="arabicPeriod" startAt="4"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    Blur the transmission map </a:t>
            </a:r>
          </a:p>
          <a:p>
            <a:pPr marL="342900" indent="-342900">
              <a:buAutoNum type="arabicPeriod" startAt="4"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    Recover image using formula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A2A1664-ACCE-C057-04E2-F6A3A9A55A23}"/>
                  </a:ext>
                </a:extLst>
              </p14:cNvPr>
              <p14:cNvContentPartPr/>
              <p14:nvPr/>
            </p14:nvContentPartPr>
            <p14:xfrm>
              <a:off x="10204227" y="1867364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A2A1664-ACCE-C057-04E2-F6A3A9A55A2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98107" y="18612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D6C7C5A7-B37C-0AFB-8C59-C4875767E15A}"/>
                  </a:ext>
                </a:extLst>
              </p14:cNvPr>
              <p14:cNvContentPartPr/>
              <p14:nvPr/>
            </p14:nvContentPartPr>
            <p14:xfrm>
              <a:off x="9240147" y="1126484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D6C7C5A7-B37C-0AFB-8C59-C4875767E15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34027" y="112036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562B416A-0D22-17B0-73E7-71079F837751}"/>
                  </a:ext>
                </a:extLst>
              </p14:cNvPr>
              <p14:cNvContentPartPr/>
              <p14:nvPr/>
            </p14:nvContentPartPr>
            <p14:xfrm>
              <a:off x="5613507" y="3798764"/>
              <a:ext cx="360" cy="36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562B416A-0D22-17B0-73E7-71079F83775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02707" y="3787964"/>
                <a:ext cx="21600" cy="216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Placeholder 7" descr="A diagram of a model of a car&#10;&#10;Description automatically generated">
            <a:extLst>
              <a:ext uri="{FF2B5EF4-FFF2-40B4-BE49-F238E27FC236}">
                <a16:creationId xmlns:a16="http://schemas.microsoft.com/office/drawing/2014/main" id="{0CAACCDF-61F2-5816-7699-02B1A97E043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7"/>
          <a:srcRect l="102" t="8214" r="73480" b="57690"/>
          <a:stretch/>
        </p:blipFill>
        <p:spPr>
          <a:xfrm>
            <a:off x="4634252" y="699983"/>
            <a:ext cx="3360578" cy="2729018"/>
          </a:xfrm>
        </p:spPr>
      </p:pic>
      <p:pic>
        <p:nvPicPr>
          <p:cNvPr id="18" name="Picture 17" descr="A diagram of a model of a car&#10;&#10;Description automatically generated">
            <a:extLst>
              <a:ext uri="{FF2B5EF4-FFF2-40B4-BE49-F238E27FC236}">
                <a16:creationId xmlns:a16="http://schemas.microsoft.com/office/drawing/2014/main" id="{D47EB146-2C00-BB74-8FEC-9E73A56DAA2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4140" t="30485" b="36622"/>
          <a:stretch/>
        </p:blipFill>
        <p:spPr>
          <a:xfrm>
            <a:off x="8449601" y="692890"/>
            <a:ext cx="3509252" cy="2729019"/>
          </a:xfrm>
          <a:prstGeom prst="rect">
            <a:avLst/>
          </a:prstGeom>
        </p:spPr>
      </p:pic>
      <p:pic>
        <p:nvPicPr>
          <p:cNvPr id="22" name="Picture 21" descr="A diagram of a model of a car&#10;&#10;Description automatically generated">
            <a:extLst>
              <a:ext uri="{FF2B5EF4-FFF2-40B4-BE49-F238E27FC236}">
                <a16:creationId xmlns:a16="http://schemas.microsoft.com/office/drawing/2014/main" id="{FF2F14F0-5355-9817-C76C-CFB089B86DC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3774" t="65552" r="-146"/>
          <a:stretch/>
        </p:blipFill>
        <p:spPr>
          <a:xfrm>
            <a:off x="4634252" y="3963194"/>
            <a:ext cx="3320803" cy="265200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5606C8F-D31C-F3A6-047C-61C9B1F5E2D3}"/>
              </a:ext>
            </a:extLst>
          </p:cNvPr>
          <p:cNvSpPr txBox="1"/>
          <p:nvPr/>
        </p:nvSpPr>
        <p:spPr>
          <a:xfrm>
            <a:off x="9495165" y="3436092"/>
            <a:ext cx="1857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After step 3 and 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8DC5329-708F-2ED7-B34B-D558B6EEB2B7}"/>
              </a:ext>
            </a:extLst>
          </p:cNvPr>
          <p:cNvSpPr txBox="1"/>
          <p:nvPr/>
        </p:nvSpPr>
        <p:spPr>
          <a:xfrm>
            <a:off x="8146473" y="5638800"/>
            <a:ext cx="3629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*Pictures in this slide are not mine!</a:t>
            </a:r>
          </a:p>
        </p:txBody>
      </p:sp>
    </p:spTree>
    <p:extLst>
      <p:ext uri="{BB962C8B-B14F-4D97-AF65-F5344CB8AC3E}">
        <p14:creationId xmlns:p14="http://schemas.microsoft.com/office/powerpoint/2010/main" val="338966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2EEBA1-2873-BCAC-F26D-439B60E6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103" y="710693"/>
            <a:ext cx="5591897" cy="722313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Issues with Dark prior dehazing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C7BDB0-A2DE-0E66-8BB9-52A253AC1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199" y="1638948"/>
            <a:ext cx="8950038" cy="72231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Oversaturation in output image if a smaller patch size is used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0" name="Picture 9" descr="A road with cars parked on it&#10;&#10;Description automatically generated">
            <a:extLst>
              <a:ext uri="{FF2B5EF4-FFF2-40B4-BE49-F238E27FC236}">
                <a16:creationId xmlns:a16="http://schemas.microsoft.com/office/drawing/2014/main" id="{C8296364-B104-1588-1E16-E621D9324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205" y="2089799"/>
            <a:ext cx="6121977" cy="459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361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oad with cars parked on it&#10;&#10;Description automatically generated">
            <a:extLst>
              <a:ext uri="{FF2B5EF4-FFF2-40B4-BE49-F238E27FC236}">
                <a16:creationId xmlns:a16="http://schemas.microsoft.com/office/drawing/2014/main" id="{2C7E84C2-47AC-6267-3F40-F8969B081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45" y="429488"/>
            <a:ext cx="5708071" cy="4281053"/>
          </a:xfrm>
          <a:prstGeom prst="rect">
            <a:avLst/>
          </a:prstGeom>
        </p:spPr>
      </p:pic>
      <p:pic>
        <p:nvPicPr>
          <p:cNvPr id="5" name="Picture 4" descr="A road with cars parked on it&#10;&#10;Description automatically generated">
            <a:extLst>
              <a:ext uri="{FF2B5EF4-FFF2-40B4-BE49-F238E27FC236}">
                <a16:creationId xmlns:a16="http://schemas.microsoft.com/office/drawing/2014/main" id="{345FE353-F6DC-981B-7F4F-7525E3A7E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29488"/>
            <a:ext cx="5708071" cy="4281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592774-5003-1A58-FCED-C3D0F60A69EA}"/>
              </a:ext>
            </a:extLst>
          </p:cNvPr>
          <p:cNvSpPr txBox="1"/>
          <p:nvPr/>
        </p:nvSpPr>
        <p:spPr>
          <a:xfrm>
            <a:off x="1704110" y="4904316"/>
            <a:ext cx="184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Patch size = 3 x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BB383A-09EF-9507-3EA9-C3170A023A8A}"/>
              </a:ext>
            </a:extLst>
          </p:cNvPr>
          <p:cNvSpPr txBox="1"/>
          <p:nvPr/>
        </p:nvSpPr>
        <p:spPr>
          <a:xfrm>
            <a:off x="8645236" y="4904316"/>
            <a:ext cx="184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Patch size 14 X 14</a:t>
            </a:r>
          </a:p>
        </p:txBody>
      </p:sp>
    </p:spTree>
    <p:extLst>
      <p:ext uri="{BB962C8B-B14F-4D97-AF65-F5344CB8AC3E}">
        <p14:creationId xmlns:p14="http://schemas.microsoft.com/office/powerpoint/2010/main" val="1136384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513</Words>
  <Application>Microsoft Macintosh PowerPoint</Application>
  <PresentationFormat>Widescreen</PresentationFormat>
  <Paragraphs>76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IMAGE DEHAZING</vt:lpstr>
      <vt:lpstr>Why perform image dehazing? </vt:lpstr>
      <vt:lpstr>PowerPoint Presentation</vt:lpstr>
      <vt:lpstr>Single-image dehazing is a challenging problem!...Why?</vt:lpstr>
      <vt:lpstr>Dark prior dehazing method definition</vt:lpstr>
      <vt:lpstr>PowerPoint Presentation</vt:lpstr>
      <vt:lpstr>Dark prior dehazing Mechanism</vt:lpstr>
      <vt:lpstr>Issues with Dark prior dehazing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Issues with Dark prior dehazing</vt:lpstr>
      <vt:lpstr>PowerPoint Presentation</vt:lpstr>
      <vt:lpstr>PowerPoint Presentation</vt:lpstr>
      <vt:lpstr>PowerPoint Presentation</vt:lpstr>
      <vt:lpstr>PowerPoint Presentation</vt:lpstr>
      <vt:lpstr>Issues with Dark prior dehazing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DEHAZING</dc:title>
  <dc:creator>Arushi Drishti Moneeram</dc:creator>
  <cp:lastModifiedBy>Arushi Drishti Moneeram</cp:lastModifiedBy>
  <cp:revision>5</cp:revision>
  <dcterms:created xsi:type="dcterms:W3CDTF">2023-11-27T03:21:12Z</dcterms:created>
  <dcterms:modified xsi:type="dcterms:W3CDTF">2023-12-05T00:26:54Z</dcterms:modified>
</cp:coreProperties>
</file>

<file path=docProps/thumbnail.jpeg>
</file>